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774" r:id="rId2"/>
  </p:sldMasterIdLst>
  <p:notesMasterIdLst>
    <p:notesMasterId r:id="rId11"/>
  </p:notesMasterIdLst>
  <p:sldIdLst>
    <p:sldId id="405" r:id="rId3"/>
    <p:sldId id="475" r:id="rId4"/>
    <p:sldId id="257" r:id="rId5"/>
    <p:sldId id="483" r:id="rId6"/>
    <p:sldId id="488" r:id="rId7"/>
    <p:sldId id="484" r:id="rId8"/>
    <p:sldId id="480" r:id="rId9"/>
    <p:sldId id="48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66FF"/>
    <a:srgbClr val="CC6600"/>
    <a:srgbClr val="990000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08" autoAdjust="0"/>
    <p:restoredTop sz="85427" autoAdjust="0"/>
  </p:normalViewPr>
  <p:slideViewPr>
    <p:cSldViewPr>
      <p:cViewPr varScale="1">
        <p:scale>
          <a:sx n="45" d="100"/>
          <a:sy n="45" d="100"/>
        </p:scale>
        <p:origin x="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FC7BD-93CA-450E-9C8F-734BC9BF4A98}" type="datetimeFigureOut">
              <a:rPr lang="en-US"/>
              <a:pPr>
                <a:defRPr/>
              </a:pPr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5EF2B9-91CE-46A1-AA3D-5BC3E0990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A76BDA-9CDF-472A-BDE7-D55EDA76695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5BDE6E1-545D-4DF3-8B6C-CEDB5CA19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856E62F-2D9A-443B-AC3E-CA15BBD21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919B7B9-EC22-467C-BD8F-E652078F5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1414D-E99E-4363-AE3A-1A6567111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4B7289-8F0B-4B30-B7E6-1F0619E8E6E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2BF6B-0CC3-47B0-948D-1198D62F415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Lauren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073767DB-5B4A-442A-81FC-3C5B56870560}" type="slidenum">
              <a:rPr lang="en-US" altLang="en-US" kern="0" smtClean="0">
                <a:solidFill>
                  <a:srgbClr val="000000"/>
                </a:solidFill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ker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7A70-2E9B-41A2-8E83-8CBBDF162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8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6E79-B378-4A50-8653-DEC08E697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B08F-718C-41EB-8155-DB834FF9A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0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B10767-64B2-47E5-896E-41DF587E9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DDAAD-7651-4879-9B3D-6AA2F7E2E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B6255-90A6-4D7B-BB22-FD02A97CE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F9A0-0C21-43BF-8369-421B8EA2D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6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0C70C-1FD7-4E65-9C3C-03E28D21C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FA3AA-C601-4845-A18E-345F2F888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DD53C-1F9C-4CAD-9A0B-04830B75F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053A-D515-4407-A579-C4984FC1A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18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FD839-2BB9-4A59-B0EB-93B2C8268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69CEE-1C9E-421B-8910-9AAC9DF6F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32300A-E7B1-4A9B-BEDC-15B1FC60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7687-7D32-4B11-9A86-2F2C20685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9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16BF9-2AE5-401C-90E2-75E142D7F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75D07-6A25-46F7-89F0-509556532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909A7-BFE9-40CC-BBE5-0A9EF98C3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528A-BE7F-4918-93AE-D8C37BDD1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6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4AA63F-E3B6-4F1C-A9D7-F954B3B33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F4A543-42BB-4455-9046-1A9E0EDB6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6260E6-D624-4B06-A57C-F2CC178A9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6FBC-9E51-41BF-A97A-B5DCFB4B3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1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694FD5-5D91-4393-A298-C0CEF782A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035E91-533E-4F1B-A2A9-96948FCE0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8935BA-74F5-415E-A262-EF248FBD6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7117-9B56-4198-9BDA-9608D9AD8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1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ED493A-BC52-4397-81F5-717E11CEC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CCB5C6-234D-466B-877D-254093739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E9E8EB-4179-4E0E-8562-F020E1B5F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2BC4-5269-48A6-B316-6A33A62DF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61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21E1C-AC20-486B-A961-957B79BFA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86C90-2E77-4637-AE20-09535B0E5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4E642-5157-4989-9DDC-5E5CD73C5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2C7B-B261-44C0-80DD-2F961FBF6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7F94-B107-4E15-9A7C-D4C4A67D2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9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1EF7A-D278-44D6-B469-8F2443D2A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FB710-1CA4-4C61-9A06-7F3E8A41B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EB340-7E2C-47F4-899C-D3EFD25C2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C08E-41EF-4B53-8A26-46C2A23DB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14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B18D03-97F3-4B3A-9A14-EB4F70167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1305B-A762-4444-8850-5E974C498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FA8D06-D580-4315-864B-523322E15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20C57-52C1-42DF-AF4A-DA7EF85A3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6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3D261-FFED-4D96-AB9E-C8BBC6E44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FF37E-44F9-4F88-90C4-04DF9F79E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F9D90-DF5E-45BC-BD61-8C3518B64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3DEB-B6A9-4E34-A90C-BC23B47BD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4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3E61-7C93-4A54-9586-9A290CEF4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DFC7-4C60-41BD-B264-DA2825CA0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16B4-0562-418D-8B20-2F29AA09F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6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9794-17AA-448C-A2DD-43D6567E1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2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146E-094F-4941-9059-F77E53C14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6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4AF4-7656-4953-925C-45B483AE1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23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48FB-2EBE-4E0C-A0A2-CF5A18501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7E26DA-1639-4C2C-AA2C-05C620315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764" r:id="rId2"/>
    <p:sldLayoutId id="2147485765" r:id="rId3"/>
    <p:sldLayoutId id="2147485766" r:id="rId4"/>
    <p:sldLayoutId id="2147485767" r:id="rId5"/>
    <p:sldLayoutId id="2147485768" r:id="rId6"/>
    <p:sldLayoutId id="2147485769" r:id="rId7"/>
    <p:sldLayoutId id="2147485770" r:id="rId8"/>
    <p:sldLayoutId id="2147485771" r:id="rId9"/>
    <p:sldLayoutId id="2147485772" r:id="rId10"/>
    <p:sldLayoutId id="2147485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20BED9-FE74-4914-8EDF-56C0E0EC8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7861AE-55E0-49C8-A9CE-381A8ABFA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3C1A74-0039-4955-8316-EB5DEAB5DB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02710-81E3-4FFD-9248-E1DE0FED17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3A5612-716D-4679-ACAC-783B26EB93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CB9750-38C0-47A2-AD1B-D0AC2210C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9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6" r:id="rId2"/>
    <p:sldLayoutId id="2147485777" r:id="rId3"/>
    <p:sldLayoutId id="2147485778" r:id="rId4"/>
    <p:sldLayoutId id="2147485779" r:id="rId5"/>
    <p:sldLayoutId id="2147485780" r:id="rId6"/>
    <p:sldLayoutId id="2147485781" r:id="rId7"/>
    <p:sldLayoutId id="2147485782" r:id="rId8"/>
    <p:sldLayoutId id="2147485783" r:id="rId9"/>
    <p:sldLayoutId id="2147485784" r:id="rId10"/>
    <p:sldLayoutId id="2147485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da.gov/media/123908/downl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447675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>
                <a:latin typeface="Calibri" panose="020F0502020204030204" pitchFamily="34" charset="0"/>
              </a:rPr>
              <a:t>RRT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8686800" cy="5715000"/>
          </a:xfrm>
        </p:spPr>
        <p:txBody>
          <a:bodyPr>
            <a:normAutofit lnSpcReduction="10000"/>
          </a:bodyPr>
          <a:lstStyle/>
          <a:p>
            <a:pPr marL="514350" indent="-457200">
              <a:defRPr/>
            </a:pPr>
            <a:r>
              <a:rPr lang="en-US" altLang="en-US" sz="2900" b="0" dirty="0">
                <a:latin typeface="Calibri" panose="020F0502020204030204" pitchFamily="34" charset="0"/>
              </a:rPr>
              <a:t>Began in 2008 with 6 pilot states focused on building multi-disciplinary rapid response teams (RRTs) with capacity to respond to any type of food/feed emergency</a:t>
            </a:r>
            <a:endParaRPr lang="en-US" altLang="en-US" sz="2100" b="0" dirty="0">
              <a:latin typeface="Calibri" panose="020F0502020204030204" pitchFamily="34" charset="0"/>
            </a:endParaRP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Currently 24 states participate (18 funded, 6 voluntary), involving 11 FDA HAF Divisions</a:t>
            </a: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RRTs can apply for up to $300k per year for development</a:t>
            </a: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Program is so successful that several states are developing or maintaining voluntary RRTs with no federal funding </a:t>
            </a: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</a:rPr>
              <a:t>Most successful program accomplishments</a:t>
            </a: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Development of RRT Capacity Building  &amp; Mentorship Process (seeking approval to distribute through PFP)</a:t>
            </a: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RRT Best Practice Manual (15 chapters, &gt;700 pages)</a:t>
            </a:r>
          </a:p>
          <a:p>
            <a:pPr marL="914400" lvl="1" indent="-344488"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Capability Assessment Tool (program metrics)</a:t>
            </a:r>
          </a:p>
          <a:p>
            <a:pPr marL="914400" lvl="1" indent="-344488">
              <a:defRPr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on the RRT?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5 ‘legs’ of the RRT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 sz="4400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048000" y="2747963"/>
            <a:ext cx="5046663" cy="2428875"/>
            <a:chOff x="1941490" y="2079938"/>
            <a:chExt cx="7239000" cy="3016250"/>
          </a:xfrm>
        </p:grpSpPr>
        <p:sp>
          <p:nvSpPr>
            <p:cNvPr id="4" name="Rectangle 3"/>
            <p:cNvSpPr/>
            <p:nvPr/>
          </p:nvSpPr>
          <p:spPr>
            <a:xfrm>
              <a:off x="1941490" y="2079938"/>
              <a:ext cx="7239000" cy="30162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7419" name="Picture 2" descr="S:\OP\CGS\Grants\RRT\Current Project Development\RRT_Logo1200x5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490" y="2079938"/>
              <a:ext cx="7239000" cy="30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19425" y="21971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Food Program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534025" y="21971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Feed Program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809625" y="2747963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FDA Division/ District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809625" y="3638411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Laboratory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809625" y="4281488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Epidemiology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15FA67A-421A-4A20-8866-51237311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14464"/>
          <a:stretch>
            <a:fillRect/>
          </a:stretch>
        </p:blipFill>
        <p:spPr bwMode="auto">
          <a:xfrm>
            <a:off x="0" y="660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>
            <a:extLst>
              <a:ext uri="{FF2B5EF4-FFF2-40B4-BE49-F238E27FC236}">
                <a16:creationId xmlns:a16="http://schemas.microsoft.com/office/drawing/2014/main" id="{641048BC-21B4-45AD-A02A-FAC929B2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0"/>
            <a:ext cx="2286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Updated: October, 2019</a:t>
            </a:r>
          </a:p>
        </p:txBody>
      </p:sp>
      <p:sp>
        <p:nvSpPr>
          <p:cNvPr id="3076" name="Text Box 8">
            <a:extLst>
              <a:ext uri="{FF2B5EF4-FFF2-40B4-BE49-F238E27FC236}">
                <a16:creationId xmlns:a16="http://schemas.microsoft.com/office/drawing/2014/main" id="{E4F8F954-8D40-49DA-BE1A-87B9F7F1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534988"/>
            <a:ext cx="6477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Rapid Response Teams: 2019 – 2020 Grant Year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24810B-8942-4823-BB1A-F0E4E0D8D77F}"/>
              </a:ext>
            </a:extLst>
          </p:cNvPr>
          <p:cNvSpPr/>
          <p:nvPr/>
        </p:nvSpPr>
        <p:spPr bwMode="auto">
          <a:xfrm>
            <a:off x="7059613" y="45085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8" name="Picture 74" descr="S:\OP\CGS\Grants\RRT\Current Project Development\RRT_Logo1200x500.png">
            <a:extLst>
              <a:ext uri="{FF2B5EF4-FFF2-40B4-BE49-F238E27FC236}">
                <a16:creationId xmlns:a16="http://schemas.microsoft.com/office/drawing/2014/main" id="{E5A7C4D8-A72F-4F88-9B28-D3E5AAC7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622800"/>
            <a:ext cx="1851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RRT Bottom Line (The Hook)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u="sng" dirty="0">
                <a:latin typeface="Calibri" panose="020F0502020204030204" pitchFamily="34" charset="0"/>
              </a:rPr>
              <a:t>Ultimate Goal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Improve the effectiveness of multi-jurisdictional food/feed emergency responses with the ultimate objective of </a:t>
            </a:r>
            <a:r>
              <a:rPr lang="en-US" altLang="en-US" b="0" i="1" dirty="0">
                <a:solidFill>
                  <a:srgbClr val="FFC000"/>
                </a:solidFill>
                <a:latin typeface="Calibri" panose="020F0502020204030204" pitchFamily="34" charset="0"/>
              </a:rPr>
              <a:t>reducing the time from agency notification to implementation of effective control measures</a:t>
            </a:r>
          </a:p>
          <a:p>
            <a:pPr>
              <a:defRPr/>
            </a:pPr>
            <a:r>
              <a:rPr lang="en-US" altLang="en-US" u="sng" dirty="0">
                <a:latin typeface="Calibri" panose="020F0502020204030204" pitchFamily="34" charset="0"/>
              </a:rPr>
              <a:t>How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Use ICS; Enhanced capacity; Advanced training; Operate as one unified team to protect public health while meeting agency requirements/mission</a:t>
            </a:r>
          </a:p>
          <a:p>
            <a:pPr>
              <a:defRPr/>
            </a:pPr>
            <a:r>
              <a:rPr lang="en-US" altLang="en-US" u="sng" dirty="0">
                <a:latin typeface="Calibri" panose="020F0502020204030204" pitchFamily="34" charset="0"/>
              </a:rPr>
              <a:t>Bonus Outcome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</a:rPr>
              <a:t>Capture best practices and share them with others!!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RRT Best Practices Manual (2017 Edition)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Available online: </a:t>
            </a:r>
            <a:r>
              <a:rPr lang="en-US" b="0" dirty="0">
                <a:hlinkClick r:id="rId2"/>
              </a:rPr>
              <a:t>https://www.fda.gov/media/123908/download</a:t>
            </a:r>
            <a:r>
              <a:rPr lang="en-US" b="0" dirty="0"/>
              <a:t>  </a:t>
            </a:r>
          </a:p>
          <a:p>
            <a:pPr>
              <a:defRPr/>
            </a:pPr>
            <a:r>
              <a:rPr lang="en-US" dirty="0"/>
              <a:t>15 Chapters</a:t>
            </a:r>
          </a:p>
          <a:p>
            <a:pPr lvl="1">
              <a:defRPr/>
            </a:pPr>
            <a:r>
              <a:rPr lang="en-US" dirty="0"/>
              <a:t>Emphasizes multi-jurisdictional collaboration and teambuilding</a:t>
            </a:r>
          </a:p>
          <a:p>
            <a:pPr lvl="1">
              <a:defRPr/>
            </a:pPr>
            <a:r>
              <a:rPr lang="en-US" dirty="0"/>
              <a:t>Many examples, templates &amp; resources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3148292" cy="3939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525" y="76200"/>
            <a:ext cx="9144000" cy="762000"/>
          </a:xfrm>
        </p:spPr>
        <p:txBody>
          <a:bodyPr/>
          <a:lstStyle/>
          <a:p>
            <a:r>
              <a:rPr lang="en-US" altLang="en-US" sz="3600">
                <a:latin typeface="Calibri" panose="020F0502020204030204" pitchFamily="34" charset="0"/>
              </a:rPr>
              <a:t>A Roadmap for RRT Development</a:t>
            </a:r>
          </a:p>
        </p:txBody>
      </p:sp>
      <p:pic>
        <p:nvPicPr>
          <p:cNvPr id="19459" name="Picture 318" descr="C:\Users\Lauren.Lane\Desktop\graphic.jpg"/>
          <p:cNvPicPr>
            <a:picLocks noChangeAspect="1" noChangeArrowheads="1"/>
          </p:cNvPicPr>
          <p:nvPr/>
        </p:nvPicPr>
        <p:blipFill>
          <a:blip r:embed="rId3"/>
          <a:srcRect b="1007"/>
          <a:stretch>
            <a:fillRect/>
          </a:stretch>
        </p:blipFill>
        <p:spPr bwMode="auto">
          <a:xfrm>
            <a:off x="762000" y="1720850"/>
            <a:ext cx="7751763" cy="49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7762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FFFFFF"/>
                </a:solidFill>
                <a:latin typeface="Calibri" panose="020F0502020204030204" pitchFamily="34" charset="0"/>
              </a:rPr>
              <a:t>Using lessons learned and feedback from the 9 Original RRTs, the RRT Capacity Building Process was developed. This document outlines steps for establishing a team and implementing the best practices within the RRT Manual: individual steps cross-reference specific Chapters within the Manual.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ravis.Goodman\Desktop\RRT\RRT Capacity Building\Capacity Building Screen 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A look at the 2017 RRT CAT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3338" y="18288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444 incidents investigated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416 responses (94%)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28 activations (6%)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Human illness or outbreak linked (53%)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Positive sample investigation (11%)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Recall effectiveness checks &amp; traceforward (21%)</a:t>
            </a:r>
          </a:p>
          <a:p>
            <a:pPr eaLnBrk="1" hangingPunct="1"/>
            <a:r>
              <a:rPr lang="en-US" altLang="en-US" sz="2400">
                <a:latin typeface="Calibri" panose="020F0502020204030204" pitchFamily="34" charset="0"/>
              </a:rPr>
              <a:t>Other (15%)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0" y="6515100"/>
            <a:ext cx="474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0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20 RRTs reporting data from the Sep2016-Aug2017 grant year</a:t>
            </a:r>
          </a:p>
        </p:txBody>
      </p:sp>
      <p:graphicFrame>
        <p:nvGraphicFramePr>
          <p:cNvPr id="25605" name="Chart 5"/>
          <p:cNvGraphicFramePr>
            <a:graphicFrameLocks/>
          </p:cNvGraphicFramePr>
          <p:nvPr/>
        </p:nvGraphicFramePr>
        <p:xfrm>
          <a:off x="4097338" y="1668463"/>
          <a:ext cx="492125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hart" r:id="rId4" imgW="4925995" imgH="4444369" progId="Excel.Chart.8">
                  <p:embed/>
                </p:oleObj>
              </mc:Choice>
              <mc:Fallback>
                <p:oleObj name="Chart" r:id="rId4" imgW="4925995" imgH="4444369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1668463"/>
                        <a:ext cx="492125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378</Words>
  <Application>Microsoft Office PowerPoint</Application>
  <PresentationFormat>On-screen Show (4:3)</PresentationFormat>
  <Paragraphs>47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1_Default Design</vt:lpstr>
      <vt:lpstr>Chart</vt:lpstr>
      <vt:lpstr>PowerPoint Presentation</vt:lpstr>
      <vt:lpstr>Who is on the RRT?</vt:lpstr>
      <vt:lpstr>PowerPoint Presentation</vt:lpstr>
      <vt:lpstr>RRT Bottom Line (The Hook)</vt:lpstr>
      <vt:lpstr>The RRT Best Practices Manual (2017 Edition)</vt:lpstr>
      <vt:lpstr>A Roadmap for RRT Development</vt:lpstr>
      <vt:lpstr>PowerPoint Presentation</vt:lpstr>
      <vt:lpstr>A look at the 2017 RRT CAT Data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RRT Program Update 2014 Edition</dc:title>
  <dc:creator>+</dc:creator>
  <cp:lastModifiedBy>Yeung, Lauren V</cp:lastModifiedBy>
  <cp:revision>247</cp:revision>
  <dcterms:created xsi:type="dcterms:W3CDTF">2014-11-14T13:38:12Z</dcterms:created>
  <dcterms:modified xsi:type="dcterms:W3CDTF">2019-10-23T15:37:35Z</dcterms:modified>
</cp:coreProperties>
</file>